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2" r:id="rId1"/>
  </p:sldMasterIdLst>
  <p:notesMasterIdLst>
    <p:notesMasterId r:id="rId21"/>
  </p:notesMasterIdLst>
  <p:handoutMasterIdLst>
    <p:handoutMasterId r:id="rId22"/>
  </p:handoutMasterIdLst>
  <p:sldIdLst>
    <p:sldId id="405" r:id="rId2"/>
    <p:sldId id="469" r:id="rId3"/>
    <p:sldId id="505" r:id="rId4"/>
    <p:sldId id="504" r:id="rId5"/>
    <p:sldId id="493" r:id="rId6"/>
    <p:sldId id="494" r:id="rId7"/>
    <p:sldId id="495" r:id="rId8"/>
    <p:sldId id="496" r:id="rId9"/>
    <p:sldId id="487" r:id="rId10"/>
    <p:sldId id="488" r:id="rId11"/>
    <p:sldId id="480" r:id="rId12"/>
    <p:sldId id="502" r:id="rId13"/>
    <p:sldId id="498" r:id="rId14"/>
    <p:sldId id="499" r:id="rId15"/>
    <p:sldId id="500" r:id="rId16"/>
    <p:sldId id="501" r:id="rId17"/>
    <p:sldId id="491" r:id="rId18"/>
    <p:sldId id="490" r:id="rId19"/>
    <p:sldId id="503" r:id="rId20"/>
  </p:sldIdLst>
  <p:sldSz cx="10688638" cy="7559675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FA55D45B-FCCE-4695-B3F3-0E55C26FF8DB}">
          <p14:sldIdLst>
            <p14:sldId id="405"/>
            <p14:sldId id="469"/>
            <p14:sldId id="505"/>
            <p14:sldId id="504"/>
            <p14:sldId id="493"/>
            <p14:sldId id="494"/>
            <p14:sldId id="495"/>
            <p14:sldId id="496"/>
            <p14:sldId id="487"/>
            <p14:sldId id="488"/>
            <p14:sldId id="480"/>
            <p14:sldId id="502"/>
            <p14:sldId id="498"/>
            <p14:sldId id="499"/>
            <p14:sldId id="500"/>
            <p14:sldId id="501"/>
            <p14:sldId id="491"/>
            <p14:sldId id="490"/>
            <p14:sldId id="503"/>
          </p14:sldIdLst>
        </p14:section>
      </p14:sectionLst>
    </p:ext>
    <p:ext uri="{EFAFB233-063F-42B5-8137-9DF3F51BA10A}">
      <p15:sldGuideLst xmlns:p15="http://schemas.microsoft.com/office/powerpoint/2012/main">
        <p15:guide id="1" pos="396" userDrawn="1">
          <p15:clr>
            <a:srgbClr val="A4A3A4"/>
          </p15:clr>
        </p15:guide>
        <p15:guide id="2" pos="5908" userDrawn="1">
          <p15:clr>
            <a:srgbClr val="A4A3A4"/>
          </p15:clr>
        </p15:guide>
        <p15:guide id="4" orient="horz" pos="4241" userDrawn="1">
          <p15:clr>
            <a:srgbClr val="A4A3A4"/>
          </p15:clr>
        </p15:guide>
        <p15:guide id="5" pos="6339" userDrawn="1">
          <p15:clr>
            <a:srgbClr val="A4A3A4"/>
          </p15:clr>
        </p15:guide>
        <p15:guide id="6" pos="1281" userDrawn="1">
          <p15:clr>
            <a:srgbClr val="A4A3A4"/>
          </p15:clr>
        </p15:guide>
        <p15:guide id="7" pos="941" userDrawn="1">
          <p15:clr>
            <a:srgbClr val="A4A3A4"/>
          </p15:clr>
        </p15:guide>
        <p15:guide id="8" orient="horz" pos="1360" userDrawn="1">
          <p15:clr>
            <a:srgbClr val="A4A3A4"/>
          </p15:clr>
        </p15:guide>
        <p15:guide id="9" orient="horz" pos="581">
          <p15:clr>
            <a:srgbClr val="A4A3A4"/>
          </p15:clr>
        </p15:guide>
        <p15:guide id="10" pos="2448">
          <p15:clr>
            <a:srgbClr val="A4A3A4"/>
          </p15:clr>
        </p15:guide>
        <p15:guide id="11" pos="634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00000"/>
    <a:srgbClr val="D6858A"/>
    <a:srgbClr val="FDAB38"/>
    <a:srgbClr val="32749C"/>
    <a:srgbClr val="3B92C7"/>
    <a:srgbClr val="62A8C7"/>
    <a:srgbClr val="DE8A90"/>
    <a:srgbClr val="F39498"/>
    <a:srgbClr val="A55200"/>
    <a:srgbClr val="A5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90" autoAdjust="0"/>
    <p:restoredTop sz="95126" autoAdjust="0"/>
  </p:normalViewPr>
  <p:slideViewPr>
    <p:cSldViewPr snapToGrid="0">
      <p:cViewPr varScale="1">
        <p:scale>
          <a:sx n="141" d="100"/>
          <a:sy n="141" d="100"/>
        </p:scale>
        <p:origin x="1422" y="138"/>
      </p:cViewPr>
      <p:guideLst>
        <p:guide pos="396"/>
        <p:guide pos="5908"/>
        <p:guide orient="horz" pos="4241"/>
        <p:guide pos="6339"/>
        <p:guide pos="1281"/>
        <p:guide pos="941"/>
        <p:guide orient="horz" pos="1360"/>
        <p:guide orient="horz" pos="581"/>
        <p:guide pos="2448"/>
        <p:guide pos="63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9" d="100"/>
          <a:sy n="129" d="100"/>
        </p:scale>
        <p:origin x="2720" y="200"/>
      </p:cViewPr>
      <p:guideLst>
        <p:guide orient="horz" pos="2160"/>
        <p:guide pos="288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7632C-4D11-4066-B278-1F3DE74FCB74}" type="datetimeFigureOut">
              <a:rPr lang="fr-CH" smtClean="0"/>
              <a:t>05.04.2023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B02EA-B1FB-4AA9-BF4D-20D670202A5C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66592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861EEE-AB35-4F28-B78E-34F88D92DB65}" type="datetimeFigureOut">
              <a:rPr lang="fr-CH" smtClean="0"/>
              <a:t>05.04.2023</a:t>
            </a:fld>
            <a:endParaRPr lang="fr-CH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CH"/>
              <a:t>dddddddddddddddddd</a:t>
            </a:r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71316-70CA-4FB3-98D7-551F7B682D93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300399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067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544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059637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70461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70878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47657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91760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43103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07731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71316-70CA-4FB3-98D7-551F7B682D93}" type="slidenum">
              <a:rPr lang="fr-CH" smtClean="0"/>
              <a:t>18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63658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015659" y="7169792"/>
            <a:ext cx="3672979" cy="393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noProof="0"/>
          </a:p>
        </p:txBody>
      </p:sp>
      <p:sp>
        <p:nvSpPr>
          <p:cNvPr id="3" name="Titre 1"/>
          <p:cNvSpPr>
            <a:spLocks noGrp="1"/>
          </p:cNvSpPr>
          <p:nvPr>
            <p:ph type="ctrTitle" hasCustomPrompt="1"/>
          </p:nvPr>
        </p:nvSpPr>
        <p:spPr>
          <a:xfrm>
            <a:off x="1603632" y="2776859"/>
            <a:ext cx="7481374" cy="1107534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rgbClr val="000000"/>
                </a:solidFill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603296" y="3887383"/>
            <a:ext cx="7482047" cy="8591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400" kern="1200" dirty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noProof="0"/>
              <a:t>Sous-titre de la présentation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0" hasCustomPrompt="1"/>
          </p:nvPr>
        </p:nvSpPr>
        <p:spPr>
          <a:xfrm>
            <a:off x="1614396" y="6985199"/>
            <a:ext cx="7469264" cy="323189"/>
          </a:xfrm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marL="0" indent="0" algn="r">
              <a:buNone/>
              <a:defRPr lang="fr-CH" sz="1400" baseline="0" smtClean="0">
                <a:solidFill>
                  <a:srgbClr val="A6A6A6"/>
                </a:solidFill>
                <a:latin typeface="Arial"/>
                <a:cs typeface="Arial"/>
              </a:defRPr>
            </a:lvl1pPr>
            <a:lvl2pPr marL="292837" indent="0">
              <a:buNone/>
              <a:defRPr lang="fr-CH" sz="2100" smtClean="0"/>
            </a:lvl2pPr>
            <a:lvl3pPr marL="814273" indent="0">
              <a:buNone/>
              <a:defRPr lang="fr-CH" sz="2100" smtClean="0"/>
            </a:lvl3pPr>
            <a:lvl4pPr marL="1335710" indent="0">
              <a:buNone/>
              <a:defRPr lang="fr-CH" sz="2100" smtClean="0"/>
            </a:lvl4pPr>
            <a:lvl5pPr marL="1857146" indent="0">
              <a:buNone/>
              <a:defRPr lang="en-US" sz="2100"/>
            </a:lvl5pPr>
          </a:lstStyle>
          <a:p>
            <a:pPr marL="0" lvl="0" algn="r" defTabSz="521437"/>
            <a:r>
              <a:rPr lang="fr-CH" noProof="0"/>
              <a:t>Présentation du … 2018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1" hasCustomPrompt="1"/>
          </p:nvPr>
        </p:nvSpPr>
        <p:spPr>
          <a:xfrm>
            <a:off x="1603632" y="333654"/>
            <a:ext cx="8061209" cy="688834"/>
          </a:xfrm>
          <a:prstGeom prst="rect">
            <a:avLst/>
          </a:prstGeom>
        </p:spPr>
        <p:txBody>
          <a:bodyPr anchor="t"/>
          <a:lstStyle>
            <a:lvl1pPr>
              <a:defRPr lang="fr-CH" sz="1200" b="0" baseline="0" dirty="0" smtClean="0">
                <a:solidFill>
                  <a:srgbClr val="82828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fr-CH" noProof="0"/>
              <a:t>Commune de …</a:t>
            </a:r>
          </a:p>
          <a:p>
            <a:pPr marL="0"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fr-CH" noProof="0"/>
              <a:t>Séance du Conseil …</a:t>
            </a:r>
          </a:p>
        </p:txBody>
      </p:sp>
    </p:spTree>
    <p:extLst>
      <p:ext uri="{BB962C8B-B14F-4D97-AF65-F5344CB8AC3E}">
        <p14:creationId xmlns:p14="http://schemas.microsoft.com/office/powerpoint/2010/main" val="3187122772"/>
      </p:ext>
    </p:extLst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2col soustit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405675" y="2141840"/>
            <a:ext cx="4830632" cy="4878159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407056" y="1613778"/>
            <a:ext cx="4829252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5552206" y="2141840"/>
            <a:ext cx="4854223" cy="4878159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5553497" y="1613778"/>
            <a:ext cx="4852837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547636983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2col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86651" y="4692676"/>
            <a:ext cx="4849656" cy="2327323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88036" y="4164613"/>
            <a:ext cx="4848271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>
          <a:xfrm>
            <a:off x="388058" y="1614453"/>
            <a:ext cx="4848250" cy="25400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5541444" y="4692676"/>
            <a:ext cx="4829797" cy="2327323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5542735" y="4164613"/>
            <a:ext cx="482841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  <p:sp>
        <p:nvSpPr>
          <p:cNvPr id="12" name="Espace réservé pour une image  3"/>
          <p:cNvSpPr>
            <a:spLocks noGrp="1"/>
          </p:cNvSpPr>
          <p:nvPr>
            <p:ph type="pic" sz="quarter" idx="18"/>
          </p:nvPr>
        </p:nvSpPr>
        <p:spPr>
          <a:xfrm>
            <a:off x="5542754" y="1614453"/>
            <a:ext cx="4831473" cy="25400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332477494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3col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86651" y="4692676"/>
            <a:ext cx="3105178" cy="2327323"/>
          </a:xfrm>
          <a:prstGeom prst="rect">
            <a:avLst/>
          </a:prstGeom>
          <a:effectLst/>
        </p:spPr>
        <p:txBody>
          <a:bodyPr/>
          <a:lstStyle>
            <a:lvl1pPr marL="179388" marR="0" indent="-179388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+mn-lt"/>
                <a:ea typeface="+mn-ea"/>
                <a:cs typeface="+mn-cs"/>
              </a:defRPr>
            </a:lvl1pPr>
            <a:lvl2pPr marL="358775" marR="0" indent="-179388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88036" y="4164613"/>
            <a:ext cx="3104291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>
          <a:xfrm>
            <a:off x="388058" y="1614453"/>
            <a:ext cx="3104278" cy="25400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7248420" y="4692676"/>
            <a:ext cx="3122821" cy="2327323"/>
          </a:xfrm>
          <a:prstGeom prst="rect">
            <a:avLst/>
          </a:prstGeom>
          <a:effectLst/>
        </p:spPr>
        <p:txBody>
          <a:bodyPr/>
          <a:lstStyle>
            <a:lvl1pPr marL="358775" marR="0" indent="-179388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+mn-lt"/>
                <a:ea typeface="+mn-ea"/>
                <a:cs typeface="+mn-cs"/>
              </a:defRPr>
            </a:lvl1pPr>
            <a:lvl2pPr marL="358775" marR="0" indent="-179388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rgbClr val="7F7F7F"/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11" name="Espace réservé du texte 4"/>
          <p:cNvSpPr>
            <a:spLocks noGrp="1"/>
          </p:cNvSpPr>
          <p:nvPr>
            <p:ph type="body" sz="quarter" idx="17" hasCustomPrompt="1"/>
          </p:nvPr>
        </p:nvSpPr>
        <p:spPr>
          <a:xfrm>
            <a:off x="7249223" y="4164613"/>
            <a:ext cx="3121929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  <p:sp>
        <p:nvSpPr>
          <p:cNvPr id="12" name="Espace réservé pour une image  3"/>
          <p:cNvSpPr>
            <a:spLocks noGrp="1"/>
          </p:cNvSpPr>
          <p:nvPr>
            <p:ph type="pic" sz="quarter" idx="18"/>
          </p:nvPr>
        </p:nvSpPr>
        <p:spPr>
          <a:xfrm>
            <a:off x="7250323" y="1614453"/>
            <a:ext cx="3123904" cy="25400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3" name="Espace réservé du texte 19"/>
          <p:cNvSpPr>
            <a:spLocks noGrp="1"/>
          </p:cNvSpPr>
          <p:nvPr>
            <p:ph type="body" sz="quarter" idx="19" hasCustomPrompt="1"/>
          </p:nvPr>
        </p:nvSpPr>
        <p:spPr>
          <a:xfrm>
            <a:off x="3809008" y="4692676"/>
            <a:ext cx="3122821" cy="2327323"/>
          </a:xfrm>
          <a:prstGeom prst="rect">
            <a:avLst/>
          </a:prstGeom>
          <a:effectLst/>
        </p:spPr>
        <p:txBody>
          <a:bodyPr/>
          <a:lstStyle>
            <a:lvl1pPr marL="179388" marR="0" indent="-179388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>
                <a:tab pos="1165225" algn="l"/>
              </a:tabLst>
              <a:defRPr lang="fr-FR" sz="1400" kern="1200" baseline="0" dirty="0" smtClean="0">
                <a:solidFill>
                  <a:srgbClr val="7F7F7F"/>
                </a:solidFill>
                <a:effectLst/>
                <a:latin typeface="+mn-lt"/>
                <a:ea typeface="+mn-ea"/>
                <a:cs typeface="+mn-cs"/>
              </a:defRPr>
            </a:lvl1pPr>
            <a:lvl2pPr marL="358775" marR="0" indent="-179388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>
                <a:tab pos="1165225" algn="l"/>
              </a:tabLst>
              <a:defRPr lang="fr-FR" sz="1400" kern="1200" baseline="0" dirty="0" smtClean="0">
                <a:solidFill>
                  <a:srgbClr val="7F7F7F"/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20" hasCustomPrompt="1"/>
          </p:nvPr>
        </p:nvSpPr>
        <p:spPr>
          <a:xfrm>
            <a:off x="3809811" y="4164613"/>
            <a:ext cx="3121929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4B4B4B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Sous-titre</a:t>
            </a:r>
          </a:p>
        </p:txBody>
      </p:sp>
      <p:sp>
        <p:nvSpPr>
          <p:cNvPr id="15" name="Espace réservé pour une image  3"/>
          <p:cNvSpPr>
            <a:spLocks noGrp="1"/>
          </p:cNvSpPr>
          <p:nvPr>
            <p:ph type="pic" sz="quarter" idx="21"/>
          </p:nvPr>
        </p:nvSpPr>
        <p:spPr>
          <a:xfrm>
            <a:off x="3810911" y="1614453"/>
            <a:ext cx="3123904" cy="2540072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3713431894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68826" y="372716"/>
            <a:ext cx="10059140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2408063849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oustitre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68826" y="372716"/>
            <a:ext cx="10059140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7" name="Espace réservé pour une image  3"/>
          <p:cNvSpPr>
            <a:spLocks noGrp="1"/>
          </p:cNvSpPr>
          <p:nvPr>
            <p:ph type="pic" sz="quarter" idx="15"/>
          </p:nvPr>
        </p:nvSpPr>
        <p:spPr>
          <a:xfrm>
            <a:off x="370399" y="1614452"/>
            <a:ext cx="10051604" cy="538745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2213833730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d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7238538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015659" y="7169792"/>
            <a:ext cx="3672979" cy="393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noProof="0"/>
          </a:p>
        </p:txBody>
      </p:sp>
      <p:sp>
        <p:nvSpPr>
          <p:cNvPr id="3" name="Titre 1"/>
          <p:cNvSpPr>
            <a:spLocks noGrp="1"/>
          </p:cNvSpPr>
          <p:nvPr>
            <p:ph type="ctrTitle" hasCustomPrompt="1"/>
          </p:nvPr>
        </p:nvSpPr>
        <p:spPr>
          <a:xfrm>
            <a:off x="1603632" y="2776859"/>
            <a:ext cx="7481374" cy="1107534"/>
          </a:xfrm>
          <a:prstGeom prst="rect">
            <a:avLst/>
          </a:prstGeom>
        </p:spPr>
        <p:txBody>
          <a:bodyPr anchor="ctr"/>
          <a:lstStyle>
            <a:lvl1pPr algn="ctr">
              <a:defRPr sz="3200">
                <a:solidFill>
                  <a:srgbClr val="000000"/>
                </a:solidFill>
              </a:defRPr>
            </a:lvl1pPr>
          </a:lstStyle>
          <a:p>
            <a:r>
              <a:rPr lang="fr-CH" noProof="0"/>
              <a:t>Merci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2DB7AA-A910-854A-A2B0-D068D130AE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51" y="6927486"/>
            <a:ext cx="787494" cy="4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66730"/>
      </p:ext>
    </p:extLst>
  </p:cSld>
  <p:clrMapOvr>
    <a:masterClrMapping/>
  </p:clrMapOvr>
  <p:transition spd="slow">
    <p:wipe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015659" y="7169792"/>
            <a:ext cx="3672979" cy="3930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3847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re jour I II I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719786" y="372716"/>
            <a:ext cx="9357220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ORDRE DU JOUR</a:t>
            </a:r>
          </a:p>
        </p:txBody>
      </p:sp>
      <p:sp>
        <p:nvSpPr>
          <p:cNvPr id="4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719786" y="1620000"/>
            <a:ext cx="9357220" cy="5400000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romanUcPeriod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355600" marR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</p:txBody>
      </p:sp>
    </p:spTree>
    <p:extLst>
      <p:ext uri="{BB962C8B-B14F-4D97-AF65-F5344CB8AC3E}">
        <p14:creationId xmlns:p14="http://schemas.microsoft.com/office/powerpoint/2010/main" val="2322778402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719786" y="1589671"/>
            <a:ext cx="9357220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 DE CHAPITRE</a:t>
            </a:r>
          </a:p>
        </p:txBody>
      </p:sp>
    </p:spTree>
    <p:extLst>
      <p:ext uri="{BB962C8B-B14F-4D97-AF65-F5344CB8AC3E}">
        <p14:creationId xmlns:p14="http://schemas.microsoft.com/office/powerpoint/2010/main" val="771524943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2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5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70398" y="1620000"/>
            <a:ext cx="10055996" cy="5400000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179030677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synthe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68826" y="372716"/>
            <a:ext cx="10059140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5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68826" y="1146407"/>
            <a:ext cx="10059140" cy="3918275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368826" y="5873133"/>
            <a:ext cx="10059140" cy="1146409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anchor="t"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</p:txBody>
      </p:sp>
    </p:spTree>
    <p:extLst>
      <p:ext uri="{BB962C8B-B14F-4D97-AF65-F5344CB8AC3E}">
        <p14:creationId xmlns:p14="http://schemas.microsoft.com/office/powerpoint/2010/main" val="2775999451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Img H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5"/>
          </p:nvPr>
        </p:nvSpPr>
        <p:spPr>
          <a:xfrm>
            <a:off x="370399" y="3051206"/>
            <a:ext cx="10051604" cy="395069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68826" y="372716"/>
            <a:ext cx="10059140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5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68826" y="1146408"/>
            <a:ext cx="10059140" cy="1887162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</p:txBody>
      </p:sp>
    </p:spTree>
    <p:extLst>
      <p:ext uri="{BB962C8B-B14F-4D97-AF65-F5344CB8AC3E}">
        <p14:creationId xmlns:p14="http://schemas.microsoft.com/office/powerpoint/2010/main" val="796923588"/>
      </p:ext>
    </p:extLst>
  </p:cSld>
  <p:clrMapOvr>
    <a:masterClrMapping/>
  </p:clrMapOvr>
  <p:transition spd="slow">
    <p:wipe dir="d"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Img V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86651" y="1613528"/>
            <a:ext cx="4849656" cy="5406472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12" name="Espace réservé pour une image  3"/>
          <p:cNvSpPr>
            <a:spLocks noGrp="1"/>
          </p:cNvSpPr>
          <p:nvPr>
            <p:ph type="pic" sz="quarter" idx="18"/>
          </p:nvPr>
        </p:nvSpPr>
        <p:spPr>
          <a:xfrm>
            <a:off x="5542754" y="1614453"/>
            <a:ext cx="4831473" cy="540738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3503284404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Img V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86651" y="1613528"/>
            <a:ext cx="3105178" cy="5406472"/>
          </a:xfrm>
          <a:prstGeom prst="rect">
            <a:avLst/>
          </a:prstGeom>
          <a:effectLst/>
        </p:spPr>
        <p:txBody>
          <a:bodyPr/>
          <a:lstStyle>
            <a:lvl1pPr marL="179388" marR="0" indent="-179388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4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358775" marR="0" indent="-179388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15" name="Espace réservé pour une image  3"/>
          <p:cNvSpPr>
            <a:spLocks noGrp="1"/>
          </p:cNvSpPr>
          <p:nvPr>
            <p:ph type="pic" sz="quarter" idx="21"/>
          </p:nvPr>
        </p:nvSpPr>
        <p:spPr>
          <a:xfrm>
            <a:off x="3810910" y="1614453"/>
            <a:ext cx="6618121" cy="542232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0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 noProof="0"/>
              <a:t>Faire glisser l'image vers l'espace réservé ou cliquer sur l'icône pour l'ajouter</a:t>
            </a:r>
            <a:endParaRPr lang="fr-CH" noProof="0"/>
          </a:p>
        </p:txBody>
      </p:sp>
      <p:sp>
        <p:nvSpPr>
          <p:cNvPr id="17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3472739929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puces 2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/>
          <p:cNvSpPr>
            <a:spLocks noGrp="1"/>
          </p:cNvSpPr>
          <p:nvPr>
            <p:ph type="title" hasCustomPrompt="1"/>
          </p:nvPr>
        </p:nvSpPr>
        <p:spPr>
          <a:xfrm>
            <a:off x="370398" y="372716"/>
            <a:ext cx="10055996" cy="540000"/>
          </a:xfrm>
          <a:prstGeom prst="rect">
            <a:avLst/>
          </a:prstGeom>
        </p:spPr>
        <p:txBody>
          <a:bodyPr anchor="ctr"/>
          <a:lstStyle>
            <a:lvl1pPr>
              <a:defRPr sz="24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fr-CH" noProof="0"/>
              <a:t>TITRE</a:t>
            </a:r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375767" y="1620000"/>
            <a:ext cx="4845086" cy="5400000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5573613" y="1620000"/>
            <a:ext cx="4832815" cy="5400000"/>
          </a:xfrm>
          <a:prstGeom prst="rect">
            <a:avLst/>
          </a:prstGeom>
          <a:effectLst/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 lang="fr-FR" sz="1700" kern="1200" baseline="0" dirty="0" smtClean="0">
                <a:solidFill>
                  <a:srgbClr val="4B4B4B"/>
                </a:solidFill>
                <a:effectLst/>
                <a:latin typeface="+mn-lt"/>
                <a:ea typeface="+mn-ea"/>
                <a:cs typeface="+mn-cs"/>
              </a:defRPr>
            </a:lvl1pPr>
            <a:lvl2pPr marL="641350" marR="0" indent="-28575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lang="fr-FR" sz="1400" kern="1200" baseline="0" dirty="0" smtClean="0">
                <a:solidFill>
                  <a:schemeClr val="bg1">
                    <a:lumMod val="50000"/>
                  </a:schemeClr>
                </a:solidFill>
                <a:effectLst/>
                <a:latin typeface="Trade Gothic LT Std" panose="00000500000000000000" pitchFamily="50" charset="0"/>
                <a:ea typeface="+mn-ea"/>
                <a:cs typeface="+mn-cs"/>
              </a:defRPr>
            </a:lvl2pPr>
            <a:lvl3pPr marL="914400" indent="0">
              <a:lnSpc>
                <a:spcPct val="90000"/>
              </a:lnSpc>
              <a:buNone/>
              <a:defRPr sz="1800">
                <a:latin typeface="+mn-lt"/>
              </a:defRPr>
            </a:lvl3pPr>
            <a:lvl4pPr marL="1371600" indent="0">
              <a:lnSpc>
                <a:spcPct val="90000"/>
              </a:lnSpc>
              <a:buNone/>
              <a:defRPr sz="1800">
                <a:latin typeface="+mn-lt"/>
              </a:defRPr>
            </a:lvl4pPr>
            <a:lvl5pPr>
              <a:lnSpc>
                <a:spcPct val="90000"/>
              </a:lnSpc>
              <a:defRPr sz="1800">
                <a:latin typeface="+mn-lt"/>
              </a:defRPr>
            </a:lvl5pPr>
          </a:lstStyle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  <a:p>
            <a:pPr lvl="1"/>
            <a:r>
              <a:rPr lang="fr-CH" noProof="0"/>
              <a:t>texte secondaire</a:t>
            </a:r>
          </a:p>
          <a:p>
            <a:pPr lvl="1"/>
            <a:r>
              <a:rPr lang="fr-CH" noProof="0"/>
              <a:t>texte secondaire</a:t>
            </a:r>
          </a:p>
          <a:p>
            <a:pPr lvl="0"/>
            <a:r>
              <a:rPr lang="fr-CH" noProof="0"/>
              <a:t>Corps de texte</a:t>
            </a:r>
          </a:p>
          <a:p>
            <a:pPr lvl="0"/>
            <a:r>
              <a:rPr lang="fr-CH" noProof="0"/>
              <a:t>Corps de texte</a:t>
            </a:r>
          </a:p>
        </p:txBody>
      </p:sp>
      <p:sp>
        <p:nvSpPr>
          <p:cNvPr id="6" name="Espace réservé du texte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855" y="924944"/>
            <a:ext cx="10051188" cy="52863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  <a:lvl2pPr marL="457200" indent="0">
              <a:buNone/>
              <a:defRPr sz="1600">
                <a:solidFill>
                  <a:srgbClr val="7F7F7F"/>
                </a:solidFill>
              </a:defRPr>
            </a:lvl2pPr>
            <a:lvl3pPr marL="914400" indent="0">
              <a:buNone/>
              <a:defRPr sz="1400">
                <a:solidFill>
                  <a:srgbClr val="7F7F7F"/>
                </a:solidFill>
              </a:defRPr>
            </a:lvl3pPr>
            <a:lvl4pPr marL="1371600" indent="0">
              <a:buNone/>
              <a:defRPr sz="1200">
                <a:solidFill>
                  <a:srgbClr val="7F7F7F"/>
                </a:solidFill>
              </a:defRPr>
            </a:lvl4pPr>
            <a:lvl5pPr marL="1828800" indent="0">
              <a:buNone/>
              <a:defRPr sz="1200">
                <a:solidFill>
                  <a:srgbClr val="7F7F7F"/>
                </a:solidFill>
              </a:defRPr>
            </a:lvl5pPr>
          </a:lstStyle>
          <a:p>
            <a:pPr lvl="0"/>
            <a:r>
              <a:rPr lang="fr-CH" noProof="0"/>
              <a:t>(sous-titre ?)</a:t>
            </a:r>
          </a:p>
        </p:txBody>
      </p:sp>
    </p:spTree>
    <p:extLst>
      <p:ext uri="{BB962C8B-B14F-4D97-AF65-F5344CB8AC3E}">
        <p14:creationId xmlns:p14="http://schemas.microsoft.com/office/powerpoint/2010/main" val="3281107013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"/>
            <a:ext cx="10688638" cy="1230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noProof="0"/>
          </a:p>
        </p:txBody>
      </p:sp>
      <p:sp>
        <p:nvSpPr>
          <p:cNvPr id="4" name="ZoneTexte 3"/>
          <p:cNvSpPr txBox="1"/>
          <p:nvPr/>
        </p:nvSpPr>
        <p:spPr>
          <a:xfrm>
            <a:off x="7036687" y="7194604"/>
            <a:ext cx="348081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900" b="0" noProof="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urbaplan</a:t>
            </a:r>
            <a:r>
              <a:rPr lang="fr-CH" sz="900" b="0" baseline="0" noProof="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</a:t>
            </a:r>
            <a:r>
              <a:rPr lang="mr-IN" sz="900" b="0" baseline="0" noProof="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–</a:t>
            </a:r>
            <a:r>
              <a:rPr lang="fr-CH" sz="900" b="0" baseline="0" noProof="0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 Présentation publique du 5 avril 2023</a:t>
            </a:r>
            <a:endParaRPr lang="fr-CH" sz="900" b="0" noProof="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19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9" r:id="rId2"/>
    <p:sldLayoutId id="2147483716" r:id="rId3"/>
    <p:sldLayoutId id="2147483708" r:id="rId4"/>
    <p:sldLayoutId id="2147483738" r:id="rId5"/>
    <p:sldLayoutId id="2147483718" r:id="rId6"/>
    <p:sldLayoutId id="2147483740" r:id="rId7"/>
    <p:sldLayoutId id="2147483739" r:id="rId8"/>
    <p:sldLayoutId id="2147483697" r:id="rId9"/>
    <p:sldLayoutId id="2147483714" r:id="rId10"/>
    <p:sldLayoutId id="2147483715" r:id="rId11"/>
    <p:sldLayoutId id="2147483736" r:id="rId12"/>
    <p:sldLayoutId id="2147483737" r:id="rId13"/>
    <p:sldLayoutId id="2147483717" r:id="rId14"/>
    <p:sldLayoutId id="2147483710" r:id="rId15"/>
    <p:sldLayoutId id="2147483712" r:id="rId16"/>
    <p:sldLayoutId id="2147483741" r:id="rId17"/>
  </p:sldLayoutIdLst>
  <p:transition spd="slow">
    <p:wipe dir="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5976" y="2787018"/>
            <a:ext cx="8989356" cy="1107534"/>
          </a:xfrm>
        </p:spPr>
        <p:txBody>
          <a:bodyPr/>
          <a:lstStyle/>
          <a:p>
            <a:r>
              <a:rPr lang="fr-CH" dirty="0">
                <a:latin typeface="Trade Gothic LT Std"/>
                <a:cs typeface="Trade Gothic LT Std"/>
              </a:rPr>
              <a:t>Révision du plan d’aménagement local</a:t>
            </a:r>
            <a:endParaRPr lang="fr-CH" dirty="0">
              <a:latin typeface="Trade Gothic LT Std Bold 2"/>
              <a:cs typeface="Trade Gothic LT Std Bold 2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H" dirty="0"/>
              <a:t>Présentation publique du 5 avril 2023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vert="horz" lIns="104287" tIns="52144" rIns="104287" bIns="52144" rtlCol="0" anchor="ctr">
            <a:noAutofit/>
          </a:bodyPr>
          <a:lstStyle>
            <a:lvl1pPr marL="0" indent="0" algn="r">
              <a:buNone/>
              <a:defRPr lang="fr-CH" sz="1400" baseline="0" smtClean="0">
                <a:solidFill>
                  <a:srgbClr val="A6A6A6"/>
                </a:solidFill>
                <a:latin typeface="Arial"/>
                <a:cs typeface="Arial"/>
              </a:defRPr>
            </a:lvl1pPr>
            <a:lvl2pPr marL="292837" indent="0">
              <a:buNone/>
              <a:defRPr lang="fr-CH" sz="2100" smtClean="0"/>
            </a:lvl2pPr>
            <a:lvl3pPr marL="814273" indent="0">
              <a:buNone/>
              <a:defRPr lang="fr-CH" sz="2100" smtClean="0"/>
            </a:lvl3pPr>
            <a:lvl4pPr marL="1335710" indent="0">
              <a:buNone/>
              <a:defRPr lang="fr-CH" sz="2100" smtClean="0"/>
            </a:lvl4pPr>
            <a:lvl5pPr marL="1857146" indent="0">
              <a:buNone/>
              <a:defRPr lang="en-US" sz="2100"/>
            </a:lvl5pPr>
          </a:lstStyle>
          <a:p>
            <a:pPr marL="0" lvl="0" algn="r" defTabSz="521437"/>
            <a:r>
              <a:rPr lang="fr-CH" dirty="0"/>
              <a:t>5 avril 2023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77889" y="346299"/>
            <a:ext cx="631369" cy="631369"/>
          </a:xfrm>
          <a:prstGeom prst="rect">
            <a:avLst/>
          </a:prstGeom>
        </p:spPr>
      </p:pic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DC901C6E-209C-1643-8FB9-86E28ADF7F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3632" y="333654"/>
            <a:ext cx="8061209" cy="688834"/>
          </a:xfrm>
          <a:prstGeom prst="rect">
            <a:avLst/>
          </a:prstGeom>
        </p:spPr>
        <p:txBody>
          <a:bodyPr anchor="t"/>
          <a:lstStyle>
            <a:lvl1pPr>
              <a:defRPr lang="fr-CH" sz="1200" b="0" baseline="0" dirty="0" smtClean="0">
                <a:solidFill>
                  <a:srgbClr val="82828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fr-CH" dirty="0"/>
              <a:t>Commune du </a:t>
            </a:r>
            <a:r>
              <a:rPr lang="fr-CH" dirty="0" err="1"/>
              <a:t>Landeron</a:t>
            </a:r>
            <a:endParaRPr lang="fr-CH" dirty="0"/>
          </a:p>
          <a:p>
            <a:pPr marL="0"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fr-CH" dirty="0"/>
              <a:t>Canton de Neuchâtel</a:t>
            </a:r>
          </a:p>
        </p:txBody>
      </p:sp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D506C7AF-5416-224C-BE8F-0D548C811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541" y="6950474"/>
            <a:ext cx="1365113" cy="3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68554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6. Calendrier du PAL du Landeron</a:t>
            </a:r>
          </a:p>
        </p:txBody>
      </p:sp>
      <p:graphicFrame>
        <p:nvGraphicFramePr>
          <p:cNvPr id="2" name="Tableau 8">
            <a:extLst>
              <a:ext uri="{FF2B5EF4-FFF2-40B4-BE49-F238E27FC236}">
                <a16:creationId xmlns:a16="http://schemas.microsoft.com/office/drawing/2014/main" id="{931EF155-2210-483B-0333-103E99C77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7065774"/>
              </p:ext>
            </p:extLst>
          </p:nvPr>
        </p:nvGraphicFramePr>
        <p:xfrm>
          <a:off x="668986" y="1233268"/>
          <a:ext cx="7255814" cy="585433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15925">
                  <a:extLst>
                    <a:ext uri="{9D8B030D-6E8A-4147-A177-3AD203B41FA5}">
                      <a16:colId xmlns:a16="http://schemas.microsoft.com/office/drawing/2014/main" val="3089898339"/>
                    </a:ext>
                  </a:extLst>
                </a:gridCol>
                <a:gridCol w="2439889">
                  <a:extLst>
                    <a:ext uri="{9D8B030D-6E8A-4147-A177-3AD203B41FA5}">
                      <a16:colId xmlns:a16="http://schemas.microsoft.com/office/drawing/2014/main" val="3909804126"/>
                    </a:ext>
                  </a:extLst>
                </a:gridCol>
              </a:tblGrid>
              <a:tr h="479697">
                <a:tc>
                  <a:txBody>
                    <a:bodyPr/>
                    <a:lstStyle/>
                    <a:p>
                      <a:r>
                        <a:rPr lang="fr-FR" b="1" i="0" dirty="0">
                          <a:latin typeface="Trade Gothic LT Std Bold" pitchFamily="2" charset="0"/>
                        </a:rPr>
                        <a:t>Etapes de travail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i="0" dirty="0">
                          <a:latin typeface="Trade Gothic LT Std Bold" pitchFamily="2" charset="0"/>
                        </a:rPr>
                        <a:t>Délais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848342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 Bold" pitchFamily="2" charset="0"/>
                        </a:rPr>
                        <a:t>Etablissement de la pré-étude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 Bold" pitchFamily="2" charset="0"/>
                        </a:rPr>
                        <a:t>Mars 2021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560704"/>
                  </a:ext>
                </a:extLst>
              </a:tr>
              <a:tr h="478246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 Bold" pitchFamily="2" charset="0"/>
                        </a:rPr>
                        <a:t>Elaboration du Projet de territoire 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i="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 Bold" pitchFamily="2" charset="0"/>
                        </a:rPr>
                        <a:t>Avril 2023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85100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2 ateliers avec la commission de suivi du PAL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Mars et septembre 2022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287581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Analyse de faisabilité (mobilité, bruit, équipement)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Février-avril 2023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123478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 Bold" pitchFamily="2" charset="0"/>
                        </a:rPr>
                        <a:t>Formalisation du PAL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 Bold" pitchFamily="2" charset="0"/>
                        </a:rPr>
                        <a:t>Juin 2023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541416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Règlement, PCAZ, rapport, PDCP, </a:t>
                      </a:r>
                      <a:b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</a:br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programme d’équipements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289325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Examen préalable du Canton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Juillet-décembre 2023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705230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Finalisation du PAL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Début 2024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06878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Signature du Chef du DDTE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Début 2024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2386249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Adoption par le Conseil général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Début 2024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359383"/>
                  </a:ext>
                </a:extLst>
              </a:tr>
              <a:tr h="479697"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Enquête publique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Trade Gothic LT Std" pitchFamily="2" charset="0"/>
                        </a:rPr>
                        <a:t>Printemps-été 2024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6192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7511025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C201F8E-F9E1-1CB3-2A5A-EEBE202AF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6"/>
          <a:stretch/>
        </p:blipFill>
        <p:spPr>
          <a:xfrm>
            <a:off x="7497801" y="1011655"/>
            <a:ext cx="1484498" cy="564939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89C90AF-2317-8750-9DF3-D4760937A3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1"/>
          <a:stretch/>
        </p:blipFill>
        <p:spPr>
          <a:xfrm>
            <a:off x="8949931" y="987379"/>
            <a:ext cx="1706339" cy="4511268"/>
          </a:xfrm>
          <a:prstGeom prst="rect">
            <a:avLst/>
          </a:prstGeom>
        </p:spPr>
      </p:pic>
      <p:pic>
        <p:nvPicPr>
          <p:cNvPr id="9" name="Image 8" descr="Une image contenant diagramme, carte&#10;&#10;Description générée automatiquement">
            <a:extLst>
              <a:ext uri="{FF2B5EF4-FFF2-40B4-BE49-F238E27FC236}">
                <a16:creationId xmlns:a16="http://schemas.microsoft.com/office/drawing/2014/main" id="{3DE1D884-F938-E53E-0B4F-E79A33B62F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6"/>
          <a:stretch/>
        </p:blipFill>
        <p:spPr>
          <a:xfrm>
            <a:off x="668986" y="1036347"/>
            <a:ext cx="6697014" cy="61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41083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Nature et paysage</a:t>
            </a:r>
          </a:p>
        </p:txBody>
      </p:sp>
      <p:pic>
        <p:nvPicPr>
          <p:cNvPr id="8" name="Image 7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74C3FA6-5069-385F-43CA-5B0644A624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6" y="1012071"/>
            <a:ext cx="7195712" cy="6226929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61E2F48-008F-333C-1823-3DA190114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8" y="1012071"/>
            <a:ext cx="2716705" cy="373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21415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Transport individuel et public</a:t>
            </a:r>
          </a:p>
        </p:txBody>
      </p:sp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ADC1A0ED-06DD-608D-57E1-0A4963FA3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86" y="1203457"/>
            <a:ext cx="7491648" cy="5535533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1CEA74-7FF1-44AD-A3E8-5407E404D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4" y="1203457"/>
            <a:ext cx="2542054" cy="46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10225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Mobilité douce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DC1A0ED-06DD-608D-57E1-0A4963FA3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1016" r="2096" b="10691"/>
          <a:stretch/>
        </p:blipFill>
        <p:spPr>
          <a:xfrm>
            <a:off x="461913" y="1274351"/>
            <a:ext cx="7755169" cy="543753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1CEA74-7FF1-44AD-A3E8-5407E404D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1267" y="1444228"/>
            <a:ext cx="2334182" cy="271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87591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Vie sociale et économique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1CEA74-7FF1-44AD-A3E8-5407E404D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8849" y="1224221"/>
            <a:ext cx="2723305" cy="3874255"/>
          </a:xfrm>
          <a:prstGeom prst="rect">
            <a:avLst/>
          </a:prstGeom>
        </p:spPr>
      </p:pic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1888B8FD-89B6-30BD-376A-830799665F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" y="1249621"/>
            <a:ext cx="7104716" cy="58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86914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Urbanisation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D1CEA74-7FF1-44AD-A3E8-5407E404D8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9016" y="1192824"/>
            <a:ext cx="2723305" cy="3317934"/>
          </a:xfrm>
          <a:prstGeom prst="rect">
            <a:avLst/>
          </a:prstGeom>
        </p:spPr>
      </p:pic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5241B0F8-21C7-331A-ED83-311BA41716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2090"/>
          <a:stretch/>
        </p:blipFill>
        <p:spPr>
          <a:xfrm>
            <a:off x="113122" y="1085328"/>
            <a:ext cx="7505893" cy="60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0522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secteur Centre</a:t>
            </a:r>
          </a:p>
        </p:txBody>
      </p:sp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EDC95DB9-B081-B967-7BC1-0F1CA5C020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377" y="1012071"/>
            <a:ext cx="6559883" cy="62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28512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7. Projet de territoire – secteur Est</a:t>
            </a:r>
          </a:p>
        </p:txBody>
      </p:sp>
      <p:pic>
        <p:nvPicPr>
          <p:cNvPr id="4" name="Image 3" descr="Une image contenant carte&#10;&#10;Description générée automatiquement">
            <a:extLst>
              <a:ext uri="{FF2B5EF4-FFF2-40B4-BE49-F238E27FC236}">
                <a16:creationId xmlns:a16="http://schemas.microsoft.com/office/drawing/2014/main" id="{64A56262-99E0-081D-1E42-AD61269260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540" y="1105205"/>
            <a:ext cx="6639558" cy="60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86724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A8894867-3F8F-63F1-3840-EEFB156E5FD0}"/>
              </a:ext>
            </a:extLst>
          </p:cNvPr>
          <p:cNvSpPr txBox="1">
            <a:spLocks/>
          </p:cNvSpPr>
          <p:nvPr/>
        </p:nvSpPr>
        <p:spPr>
          <a:xfrm>
            <a:off x="370398" y="1044282"/>
            <a:ext cx="10051188" cy="707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dirty="0">
                <a:latin typeface="Trade Gothic LT Std" pitchFamily="2" charset="0"/>
              </a:rPr>
              <a:t>Merci pour votre attention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4499C8-4536-B72E-4F3D-032EA4D015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266" y="2377440"/>
            <a:ext cx="3103154" cy="310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98827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 smtClean="0">
                <a:latin typeface="Trade Gothic LT Std Cn" panose="020B0503020502020204" pitchFamily="34" charset="77"/>
              </a:rPr>
              <a:t>Déroulement de la séance</a:t>
            </a:r>
            <a:endParaRPr lang="fr-FR" dirty="0">
              <a:latin typeface="Trade Gothic LT Std Cn" panose="020B0503020502020204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E2E46B-4215-7E4B-A2D4-98DCF7C276AD}"/>
              </a:ext>
            </a:extLst>
          </p:cNvPr>
          <p:cNvSpPr/>
          <p:nvPr/>
        </p:nvSpPr>
        <p:spPr>
          <a:xfrm>
            <a:off x="654944" y="1507735"/>
            <a:ext cx="3421441" cy="54943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177F1-C732-C645-BA00-C95ECB232777}"/>
              </a:ext>
            </a:extLst>
          </p:cNvPr>
          <p:cNvSpPr/>
          <p:nvPr/>
        </p:nvSpPr>
        <p:spPr>
          <a:xfrm>
            <a:off x="1382715" y="1938239"/>
            <a:ext cx="637189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Bienvenue et présentations</a:t>
            </a:r>
            <a:endParaRPr lang="fr-CH" sz="2000" dirty="0">
              <a:latin typeface="Trade Gothic LT Std" panose="020B0503020502020204" pitchFamily="34" charset="77"/>
            </a:endParaRP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Objectifs du Plan directeur régional (PDR)</a:t>
            </a:r>
            <a:endParaRPr lang="fr-CH" sz="2000" dirty="0">
              <a:latin typeface="Trade Gothic LT Std" panose="020B0503020502020204" pitchFamily="34" charset="77"/>
            </a:endParaRP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Révision du PAL (Composition, démarche, calendrier)</a:t>
            </a:r>
            <a:endParaRPr lang="fr-CH" sz="2000" dirty="0">
              <a:latin typeface="Trade Gothic LT Std" panose="020B0503020502020204" pitchFamily="34" charset="77"/>
            </a:endParaRP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Echanges et questions</a:t>
            </a:r>
            <a:endParaRPr lang="fr-CH" sz="2000" dirty="0">
              <a:latin typeface="Trade Gothic LT Std" panose="020B0503020502020204" pitchFamily="34" charset="77"/>
            </a:endParaRP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Conclusion</a:t>
            </a:r>
            <a:endParaRPr lang="fr-CH" sz="2000" dirty="0">
              <a:latin typeface="Trade Gothic LT Std" panose="020B05030205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14804598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 smtClean="0">
                <a:latin typeface="Trade Gothic LT Std Cn" panose="020B0503020502020204" pitchFamily="34" charset="77"/>
              </a:rPr>
              <a:t>Objectif du PDR</a:t>
            </a:r>
            <a:endParaRPr lang="fr-FR" dirty="0">
              <a:latin typeface="Trade Gothic LT Std Cn" panose="020B0503020502020204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E2E46B-4215-7E4B-A2D4-98DCF7C276AD}"/>
              </a:ext>
            </a:extLst>
          </p:cNvPr>
          <p:cNvSpPr/>
          <p:nvPr/>
        </p:nvSpPr>
        <p:spPr>
          <a:xfrm>
            <a:off x="654944" y="1507735"/>
            <a:ext cx="3421441" cy="54943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177F1-C732-C645-BA00-C95ECB232777}"/>
              </a:ext>
            </a:extLst>
          </p:cNvPr>
          <p:cNvSpPr/>
          <p:nvPr/>
        </p:nvSpPr>
        <p:spPr>
          <a:xfrm>
            <a:off x="668986" y="1782453"/>
            <a:ext cx="93572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ts val="1200"/>
              </a:spcBef>
              <a:buFont typeface="+mj-lt"/>
              <a:buAutoNum type="arabicPeriod" startAt="2"/>
            </a:pPr>
            <a:r>
              <a:rPr lang="fr-CH" sz="2000" dirty="0" smtClean="0">
                <a:latin typeface="Trade Gothic LT Std" panose="020B0503020502020204" pitchFamily="34" charset="77"/>
              </a:rPr>
              <a:t>Etablir un diagnostic territorial avec pour thèmes principaux :</a:t>
            </a:r>
          </a:p>
          <a:p>
            <a:pPr indent="-457200">
              <a:spcBef>
                <a:spcPts val="1200"/>
              </a:spcBef>
              <a:buAutoNum type="arabicPeriod" startAt="2"/>
            </a:pPr>
            <a:endParaRPr lang="fr-CH" sz="2000" dirty="0" smtClean="0">
              <a:latin typeface="Trade Gothic LT Std" panose="020B0503020502020204" pitchFamily="34" charset="77"/>
            </a:endParaRPr>
          </a:p>
          <a:p>
            <a:pPr marL="1371600" lvl="4" indent="-457200"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Paysage et patrimoine </a:t>
            </a:r>
          </a:p>
          <a:p>
            <a:pPr marL="1371600" lvl="4" indent="-457200"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Environnement</a:t>
            </a:r>
          </a:p>
          <a:p>
            <a:pPr marL="1371600" lvl="4" indent="-457200"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Mobilité</a:t>
            </a:r>
          </a:p>
          <a:p>
            <a:pPr marL="1371600" lvl="4" indent="-457200"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Urbanisation et affectations</a:t>
            </a:r>
          </a:p>
          <a:p>
            <a:pPr marL="1371600" lvl="4" indent="-457200">
              <a:spcBef>
                <a:spcPts val="1200"/>
              </a:spcBef>
              <a:buAutoNum type="arabicPeriod"/>
            </a:pPr>
            <a:r>
              <a:rPr lang="fr-CH" sz="2000" dirty="0" smtClean="0">
                <a:latin typeface="Trade Gothic LT Std" panose="020B0503020502020204" pitchFamily="34" charset="77"/>
              </a:rPr>
              <a:t>Développement et zones à bâtir</a:t>
            </a:r>
          </a:p>
          <a:p>
            <a:pPr indent="-457200">
              <a:spcBef>
                <a:spcPts val="1200"/>
              </a:spcBef>
              <a:buAutoNum type="arabicPeriod" startAt="2"/>
            </a:pPr>
            <a:endParaRPr lang="fr-CH" sz="2000" dirty="0">
              <a:latin typeface="Trade Gothic LT Std" panose="020B05030205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0490111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 smtClean="0">
                <a:latin typeface="Trade Gothic LT Std Cn" panose="020B0503020502020204" pitchFamily="34" charset="77"/>
              </a:rPr>
              <a:t>PAL et projet de territoire</a:t>
            </a:r>
            <a:endParaRPr lang="fr-FR" dirty="0">
              <a:latin typeface="Trade Gothic LT Std Cn" panose="020B0503020502020204" pitchFamily="34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E2E46B-4215-7E4B-A2D4-98DCF7C276AD}"/>
              </a:ext>
            </a:extLst>
          </p:cNvPr>
          <p:cNvSpPr/>
          <p:nvPr/>
        </p:nvSpPr>
        <p:spPr>
          <a:xfrm>
            <a:off x="654944" y="1507735"/>
            <a:ext cx="3421441" cy="54943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B177F1-C732-C645-BA00-C95ECB232777}"/>
              </a:ext>
            </a:extLst>
          </p:cNvPr>
          <p:cNvSpPr/>
          <p:nvPr/>
        </p:nvSpPr>
        <p:spPr>
          <a:xfrm>
            <a:off x="668986" y="1782453"/>
            <a:ext cx="6371894" cy="4190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Qu’est-ce qu’un PAL ?</a:t>
            </a: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De quoi est composé le PAL actuel ?</a:t>
            </a: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Pourquoi une révision ?</a:t>
            </a: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Composition du futur PAL</a:t>
            </a: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Démarche du PAL</a:t>
            </a: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Calendrier du PAL du Landeron</a:t>
            </a:r>
          </a:p>
          <a:p>
            <a:pPr marL="457200" indent="-457200">
              <a:lnSpc>
                <a:spcPct val="150000"/>
              </a:lnSpc>
              <a:spcBef>
                <a:spcPts val="1200"/>
              </a:spcBef>
              <a:buAutoNum type="arabicPeriod"/>
            </a:pPr>
            <a:r>
              <a:rPr lang="fr-CH" sz="2000" dirty="0">
                <a:latin typeface="Trade Gothic LT Std" panose="020B0503020502020204" pitchFamily="34" charset="77"/>
              </a:rPr>
              <a:t>Projet de territoire</a:t>
            </a:r>
          </a:p>
        </p:txBody>
      </p:sp>
    </p:spTree>
    <p:extLst>
      <p:ext uri="{BB962C8B-B14F-4D97-AF65-F5344CB8AC3E}">
        <p14:creationId xmlns:p14="http://schemas.microsoft.com/office/powerpoint/2010/main" val="1360945538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3ACCC-0A7C-4358-7ED0-C2634F3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rade Gothic LT Std Cn" pitchFamily="2" charset="0"/>
              </a:rPr>
              <a:t>1. Qu’est-ce qu’un PAL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AFF017-7EC0-6A64-7906-65E7842F61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398" y="1620000"/>
            <a:ext cx="10055996" cy="501473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Le </a:t>
            </a:r>
            <a:r>
              <a:rPr lang="fr-FR" b="1" dirty="0">
                <a:latin typeface="Trade Gothic LT Std Bold" pitchFamily="2" charset="0"/>
              </a:rPr>
              <a:t>plan d’aménagement local (PAL) </a:t>
            </a:r>
            <a:r>
              <a:rPr lang="fr-FR" dirty="0">
                <a:latin typeface="Trade Gothic LT Std" pitchFamily="2" charset="0"/>
              </a:rPr>
              <a:t>vise à assurer un développement rationnel et harmonieux du territoire, ainsi qu’à préserver le caractère des anciens quartiers et l’aspect de certains sites.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Il divise le territoire en différentes zones et en définit l’</a:t>
            </a:r>
            <a:r>
              <a:rPr lang="fr-FR" b="1" dirty="0">
                <a:latin typeface="Trade Gothic LT Std Bold" pitchFamily="2" charset="0"/>
              </a:rPr>
              <a:t>affectation</a:t>
            </a:r>
            <a:r>
              <a:rPr lang="fr-FR" dirty="0">
                <a:latin typeface="Trade Gothic LT Std" pitchFamily="2" charset="0"/>
              </a:rPr>
              <a:t> et les </a:t>
            </a:r>
            <a:r>
              <a:rPr lang="fr-FR" b="1" dirty="0">
                <a:latin typeface="Trade Gothic LT Std Bold" pitchFamily="2" charset="0"/>
              </a:rPr>
              <a:t>droits à bâtir.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Il constitue l’outil de planification de chaque commune à un </a:t>
            </a:r>
            <a:r>
              <a:rPr lang="fr-FR" b="1" dirty="0">
                <a:latin typeface="Trade Gothic LT Std Bold" pitchFamily="2" charset="0"/>
              </a:rPr>
              <a:t>horizon de 15 ans.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Les </a:t>
            </a:r>
            <a:r>
              <a:rPr lang="fr-FR" b="1" dirty="0">
                <a:latin typeface="Trade Gothic LT Std Bold" pitchFamily="2" charset="0"/>
              </a:rPr>
              <a:t>enjeux</a:t>
            </a:r>
            <a:r>
              <a:rPr lang="fr-FR" dirty="0">
                <a:latin typeface="Trade Gothic LT Std" pitchFamily="2" charset="0"/>
              </a:rPr>
              <a:t> des PAL sont multiples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Dimensionnement de la zone à bâtir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Développement vers l’intérieur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Densification de qualité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Mixité fonctionnelle et sociale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Attractivité résidentielle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5CE928-CA08-9A6B-A5A5-BD86A708D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DD8858-76B5-4566-D36E-2C322FD10441}"/>
              </a:ext>
            </a:extLst>
          </p:cNvPr>
          <p:cNvSpPr txBox="1"/>
          <p:nvPr/>
        </p:nvSpPr>
        <p:spPr>
          <a:xfrm>
            <a:off x="370398" y="6651846"/>
            <a:ext cx="5495827" cy="36933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55600" lvl="1" indent="0">
              <a:buNone/>
            </a:pPr>
            <a:r>
              <a:rPr lang="fr-FR" sz="1800" dirty="0">
                <a:solidFill>
                  <a:srgbClr val="000000"/>
                </a:solidFill>
                <a:latin typeface="Trade Gothic LT Std" pitchFamily="2" charset="0"/>
              </a:rPr>
              <a:t>Source : Guide du PAL (SAT, 2020)</a:t>
            </a:r>
          </a:p>
        </p:txBody>
      </p:sp>
    </p:spTree>
    <p:extLst>
      <p:ext uri="{BB962C8B-B14F-4D97-AF65-F5344CB8AC3E}">
        <p14:creationId xmlns:p14="http://schemas.microsoft.com/office/powerpoint/2010/main" val="3786925405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3ACCC-0A7C-4358-7ED0-C2634F3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rade Gothic LT Std Cn" pitchFamily="2" charset="0"/>
              </a:rPr>
              <a:t>2. De quoi est composé le PAL actuel 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AFF017-7EC0-6A64-7906-65E7842F61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398" y="1620000"/>
            <a:ext cx="4973921" cy="54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PAL du 13 août 1997 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Règlement d’aménagement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Plan d’aménagement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Rapport justificatif (47 OAT)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Plan directeur du réseau des chemins pour piétons (1995)</a:t>
            </a:r>
            <a:endParaRPr lang="fr-FR" dirty="0">
              <a:latin typeface="Trade Gothic LT Std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5 mises à jour (1999, 2001, 2003, 2010 et 2019)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5CE928-CA08-9A6B-A5A5-BD86A708D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9F3A271-0A5A-630B-F761-6D14BE16FA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78" y="1454272"/>
            <a:ext cx="3713955" cy="276229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B643DD4-0916-1F7C-845B-DC7CCBA690FB}"/>
              </a:ext>
            </a:extLst>
          </p:cNvPr>
          <p:cNvSpPr txBox="1"/>
          <p:nvPr/>
        </p:nvSpPr>
        <p:spPr>
          <a:xfrm>
            <a:off x="6441383" y="4211769"/>
            <a:ext cx="3524460" cy="230832"/>
          </a:xfrm>
          <a:prstGeom prst="rect">
            <a:avLst/>
          </a:prstGeom>
          <a:noFill/>
          <a:effectLst/>
        </p:spPr>
        <p:txBody>
          <a:bodyPr wrap="square" bIns="0" rtlCol="0" anchor="t">
            <a:spAutoFit/>
          </a:bodyPr>
          <a:lstStyle/>
          <a:p>
            <a:pPr algn="r"/>
            <a:r>
              <a:rPr lang="fr-FR" sz="1200" dirty="0">
                <a:solidFill>
                  <a:srgbClr val="000000"/>
                </a:solidFill>
                <a:latin typeface="Trade Gothic LT Std" pitchFamily="2" charset="0"/>
                <a:cs typeface="Arial"/>
              </a:rPr>
              <a:t>Plan d’aménagement du Landeron (1997)</a:t>
            </a:r>
          </a:p>
        </p:txBody>
      </p:sp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FF5A62E1-7619-BB56-409C-7522FD5AD7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55148" y="3900095"/>
            <a:ext cx="2207014" cy="371395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F20881D-9E26-DFE7-8954-FF3C8B1B98EA}"/>
              </a:ext>
            </a:extLst>
          </p:cNvPr>
          <p:cNvSpPr txBox="1"/>
          <p:nvPr/>
        </p:nvSpPr>
        <p:spPr>
          <a:xfrm>
            <a:off x="5606358" y="6860579"/>
            <a:ext cx="4359485" cy="230832"/>
          </a:xfrm>
          <a:prstGeom prst="rect">
            <a:avLst/>
          </a:prstGeom>
          <a:noFill/>
          <a:effectLst/>
        </p:spPr>
        <p:txBody>
          <a:bodyPr wrap="square" bIns="0" rtlCol="0" anchor="t">
            <a:spAutoFit/>
          </a:bodyPr>
          <a:lstStyle/>
          <a:p>
            <a:pPr algn="r"/>
            <a:r>
              <a:rPr lang="fr-FR" sz="1200" dirty="0">
                <a:solidFill>
                  <a:srgbClr val="000000"/>
                </a:solidFill>
                <a:latin typeface="Trade Gothic LT Std" pitchFamily="2" charset="0"/>
                <a:cs typeface="Arial"/>
              </a:rPr>
              <a:t>Plan directeur du réseau des chemins pour piétons (1995)</a:t>
            </a:r>
          </a:p>
        </p:txBody>
      </p:sp>
    </p:spTree>
    <p:extLst>
      <p:ext uri="{BB962C8B-B14F-4D97-AF65-F5344CB8AC3E}">
        <p14:creationId xmlns:p14="http://schemas.microsoft.com/office/powerpoint/2010/main" val="3851703512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3ACCC-0A7C-4358-7ED0-C2634F3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rade Gothic LT Std Cn" pitchFamily="2" charset="0"/>
              </a:rPr>
              <a:t>3. Pourquoi une révision ?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AFF017-7EC0-6A64-7906-65E7842F61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398" y="1620000"/>
            <a:ext cx="10051188" cy="5400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Révision de la LAT (2014) : changement de paradigme du développement territorial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Elaboration du Plan directeur régional de l’Entre-Deux-Lacs (PDR E2L), sanctionné le 2 mai 2018 par le Canton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Potentiel d’accueil de +1’150 habitants-emplois à 2040 (+216 habitants-emplois pour le Landeron)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Extension de la zone d’habitation mixte et centrale de +1.5 ha à l’horizon 2030 (secteur le Clos à </a:t>
            </a:r>
            <a:r>
              <a:rPr lang="fr-FR" sz="1700" dirty="0" err="1">
                <a:latin typeface="Trade Gothic LT Std" pitchFamily="2" charset="0"/>
              </a:rPr>
              <a:t>Cornaux</a:t>
            </a:r>
            <a:r>
              <a:rPr lang="fr-FR" sz="1700" dirty="0">
                <a:latin typeface="Trade Gothic LT Std" pitchFamily="2" charset="0"/>
              </a:rPr>
              <a:t>) et de +1.5 ha à l’horizon 2040.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1700" dirty="0">
                <a:latin typeface="Trade Gothic LT Std" pitchFamily="2" charset="0"/>
              </a:rPr>
              <a:t>Possibilité de développement de la zone d’activités économiques sur la zone horticole au Landeron, secteur Prés-Bugnons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Révision du Plan directeur cantonal (PDC), approuvée par le Conseil fédéral en février 2019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latin typeface="Trade Gothic LT Std" pitchFamily="2" charset="0"/>
              </a:rPr>
              <a:t>Les communes neuchâteloises ont 5 ans pour procéder à la révision de leurs PAL,</a:t>
            </a:r>
            <a:br>
              <a:rPr lang="fr-FR" dirty="0">
                <a:latin typeface="Trade Gothic LT Std" pitchFamily="2" charset="0"/>
              </a:rPr>
            </a:br>
            <a:r>
              <a:rPr lang="fr-FR" dirty="0">
                <a:latin typeface="Trade Gothic LT Std" pitchFamily="2" charset="0"/>
              </a:rPr>
              <a:t>soit un </a:t>
            </a:r>
            <a:r>
              <a:rPr lang="fr-FR" b="1" dirty="0">
                <a:latin typeface="Trade Gothic LT Std Bold" pitchFamily="2" charset="0"/>
              </a:rPr>
              <a:t>délai de validation pour les Conseils généraux à février 2024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>
              <a:latin typeface="Trade Gothic LT Std" pitchFamily="2" charset="0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5CE928-CA08-9A6B-A5A5-BD86A708D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1885837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43ACCC-0A7C-4358-7ED0-C2634F34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Trade Gothic LT Std Cn" pitchFamily="2" charset="0"/>
              </a:rPr>
              <a:t>4. Composition du futur PAL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5CE928-CA08-9A6B-A5A5-BD86A708D4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678822E-F1D1-572B-54DD-2D152AA7F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64"/>
          <a:stretch/>
        </p:blipFill>
        <p:spPr>
          <a:xfrm>
            <a:off x="431833" y="1667177"/>
            <a:ext cx="8030357" cy="37997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43B0F7-D9FC-6F94-63B3-5A9E2C28E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3" t="83290" r="58993" b="3424"/>
          <a:stretch/>
        </p:blipFill>
        <p:spPr>
          <a:xfrm>
            <a:off x="9068617" y="4003171"/>
            <a:ext cx="855379" cy="113849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28BCAB-D06D-0E81-147C-80EF8FD0AB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6" t="76318" r="48291" b="20195"/>
          <a:stretch/>
        </p:blipFill>
        <p:spPr>
          <a:xfrm>
            <a:off x="8462190" y="4401681"/>
            <a:ext cx="372521" cy="3414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FDD05B-60FF-EC4C-F406-7E0E96672C90}"/>
              </a:ext>
            </a:extLst>
          </p:cNvPr>
          <p:cNvSpPr/>
          <p:nvPr/>
        </p:nvSpPr>
        <p:spPr>
          <a:xfrm>
            <a:off x="2308894" y="5141669"/>
            <a:ext cx="1396375" cy="16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D91145-3C16-6CE2-60B4-12E337600FD9}"/>
              </a:ext>
            </a:extLst>
          </p:cNvPr>
          <p:cNvSpPr/>
          <p:nvPr/>
        </p:nvSpPr>
        <p:spPr>
          <a:xfrm>
            <a:off x="2435366" y="5343072"/>
            <a:ext cx="1396375" cy="16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68A738-AF2B-5D35-4370-FBFB0A78D128}"/>
              </a:ext>
            </a:extLst>
          </p:cNvPr>
          <p:cNvSpPr/>
          <p:nvPr/>
        </p:nvSpPr>
        <p:spPr>
          <a:xfrm>
            <a:off x="2435366" y="5388507"/>
            <a:ext cx="1396375" cy="164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030103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68986" y="472071"/>
            <a:ext cx="9357220" cy="540000"/>
          </a:xfrm>
        </p:spPr>
        <p:txBody>
          <a:bodyPr/>
          <a:lstStyle/>
          <a:p>
            <a:r>
              <a:rPr lang="fr-FR" dirty="0">
                <a:latin typeface="Trade Gothic LT Std Cn" panose="020B0503020502020204" pitchFamily="34" charset="77"/>
              </a:rPr>
              <a:t>5. Démarche du PAL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5D3797-CE2C-DE47-657C-C7E379EDCC2A}"/>
              </a:ext>
            </a:extLst>
          </p:cNvPr>
          <p:cNvSpPr/>
          <p:nvPr/>
        </p:nvSpPr>
        <p:spPr>
          <a:xfrm>
            <a:off x="636580" y="2876526"/>
            <a:ext cx="3421441" cy="54943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1C6955-5B59-8ED6-80E8-11E998021B4D}"/>
              </a:ext>
            </a:extLst>
          </p:cNvPr>
          <p:cNvSpPr/>
          <p:nvPr/>
        </p:nvSpPr>
        <p:spPr>
          <a:xfrm>
            <a:off x="636581" y="3119437"/>
            <a:ext cx="2726162" cy="132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FBD4D-3FE7-E6DC-2D9F-DF8D365F3738}"/>
              </a:ext>
            </a:extLst>
          </p:cNvPr>
          <p:cNvSpPr/>
          <p:nvPr/>
        </p:nvSpPr>
        <p:spPr>
          <a:xfrm>
            <a:off x="3477985" y="3119437"/>
            <a:ext cx="2776770" cy="132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382DC1-EB1A-5613-E546-43A14086EC9B}"/>
              </a:ext>
            </a:extLst>
          </p:cNvPr>
          <p:cNvSpPr/>
          <p:nvPr/>
        </p:nvSpPr>
        <p:spPr>
          <a:xfrm>
            <a:off x="6381220" y="3119437"/>
            <a:ext cx="3698270" cy="13208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34F46B2-FFC4-DBEA-BEC1-4B752FF1C0A6}"/>
              </a:ext>
            </a:extLst>
          </p:cNvPr>
          <p:cNvCxnSpPr>
            <a:cxnSpLocks/>
          </p:cNvCxnSpPr>
          <p:nvPr/>
        </p:nvCxnSpPr>
        <p:spPr>
          <a:xfrm>
            <a:off x="636580" y="4799745"/>
            <a:ext cx="9389626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DF327A4-95ED-E56F-5C34-B8D166E037AD}"/>
              </a:ext>
            </a:extLst>
          </p:cNvPr>
          <p:cNvSpPr txBox="1"/>
          <p:nvPr/>
        </p:nvSpPr>
        <p:spPr>
          <a:xfrm>
            <a:off x="650402" y="3275855"/>
            <a:ext cx="2574771" cy="230832"/>
          </a:xfrm>
          <a:prstGeom prst="rect">
            <a:avLst/>
          </a:prstGeom>
          <a:noFill/>
          <a:effectLst/>
        </p:spPr>
        <p:txBody>
          <a:bodyPr wrap="square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&gt; Pré-étude + projet de territoire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D4D4AC-DE0F-3E0E-16DE-D32DEE556D2C}"/>
              </a:ext>
            </a:extLst>
          </p:cNvPr>
          <p:cNvSpPr txBox="1"/>
          <p:nvPr/>
        </p:nvSpPr>
        <p:spPr>
          <a:xfrm>
            <a:off x="609148" y="2336989"/>
            <a:ext cx="2772069" cy="538609"/>
          </a:xfrm>
          <a:prstGeom prst="rect">
            <a:avLst/>
          </a:prstGeom>
          <a:noFill/>
          <a:effectLst/>
        </p:spPr>
        <p:txBody>
          <a:bodyPr wrap="square" bIns="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fr-FR" sz="1600" b="1" dirty="0">
                <a:solidFill>
                  <a:schemeClr val="accent2"/>
                </a:solidFill>
                <a:latin typeface="Trade Gothic LT Std Bold" panose="020B0503020502020204" pitchFamily="34" charset="77"/>
                <a:cs typeface="Arial"/>
              </a:rPr>
              <a:t>Diagnostic et stratégie politique territoriale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ABD56AF-2BA0-3C80-5B67-B54A58BAE198}"/>
              </a:ext>
            </a:extLst>
          </p:cNvPr>
          <p:cNvSpPr txBox="1"/>
          <p:nvPr/>
        </p:nvSpPr>
        <p:spPr>
          <a:xfrm>
            <a:off x="3517835" y="2573136"/>
            <a:ext cx="2696201" cy="292388"/>
          </a:xfrm>
          <a:prstGeom prst="rect">
            <a:avLst/>
          </a:prstGeom>
          <a:noFill/>
          <a:effectLst/>
        </p:spPr>
        <p:txBody>
          <a:bodyPr wrap="square" bIns="0" rtlCol="0" anchor="t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Trade Gothic LT Std Bold" panose="020B0503020502020204" pitchFamily="34" charset="77"/>
                <a:cs typeface="Arial"/>
              </a:rPr>
              <a:t>2. Formalisation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6D0077C-9196-3BFB-12A6-210C1AD2FAFD}"/>
              </a:ext>
            </a:extLst>
          </p:cNvPr>
          <p:cNvSpPr txBox="1"/>
          <p:nvPr/>
        </p:nvSpPr>
        <p:spPr>
          <a:xfrm>
            <a:off x="6350653" y="2522219"/>
            <a:ext cx="2696201" cy="292388"/>
          </a:xfrm>
          <a:prstGeom prst="rect">
            <a:avLst/>
          </a:prstGeom>
          <a:noFill/>
          <a:effectLst/>
        </p:spPr>
        <p:txBody>
          <a:bodyPr wrap="square" bIns="0" rtlCol="0" anchor="t">
            <a:spAutoFit/>
          </a:bodyPr>
          <a:lstStyle/>
          <a:p>
            <a:r>
              <a:rPr lang="fr-FR" sz="1600" b="1" dirty="0">
                <a:solidFill>
                  <a:schemeClr val="accent2"/>
                </a:solidFill>
                <a:latin typeface="Trade Gothic LT Std Bold" panose="020B0503020502020204" pitchFamily="34" charset="77"/>
                <a:cs typeface="Arial"/>
              </a:rPr>
              <a:t>3. Validation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909349-ACCE-1CED-ABF3-56F25A230C19}"/>
              </a:ext>
            </a:extLst>
          </p:cNvPr>
          <p:cNvSpPr/>
          <p:nvPr/>
        </p:nvSpPr>
        <p:spPr>
          <a:xfrm>
            <a:off x="3517835" y="3291628"/>
            <a:ext cx="16750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&gt; Dossier de PAL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33D920-FFDE-0144-F326-59AA79FF049A}"/>
              </a:ext>
            </a:extLst>
          </p:cNvPr>
          <p:cNvSpPr/>
          <p:nvPr/>
        </p:nvSpPr>
        <p:spPr>
          <a:xfrm>
            <a:off x="6409847" y="3217851"/>
            <a:ext cx="1202494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Examen des services cantonaux</a:t>
            </a:r>
          </a:p>
          <a:p>
            <a:pPr algn="ctr">
              <a:spcBef>
                <a:spcPts val="1400"/>
              </a:spcBef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Préavis du Chef du DDTE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75EDAB-6108-C726-3FE0-77BF7701CD8E}"/>
              </a:ext>
            </a:extLst>
          </p:cNvPr>
          <p:cNvSpPr/>
          <p:nvPr/>
        </p:nvSpPr>
        <p:spPr>
          <a:xfrm>
            <a:off x="7767433" y="3413405"/>
            <a:ext cx="11071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Adoption par le CG et enquête publique</a:t>
            </a:r>
          </a:p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(février 2024)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D1CBCB-0DE8-5203-B536-F7C8EC6A666B}"/>
              </a:ext>
            </a:extLst>
          </p:cNvPr>
          <p:cNvSpPr/>
          <p:nvPr/>
        </p:nvSpPr>
        <p:spPr>
          <a:xfrm>
            <a:off x="8919059" y="3460540"/>
            <a:ext cx="11071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Approbation et sanction par le Conseil d’Etat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0EB97F9-FB52-5A10-785D-D1414319B723}"/>
              </a:ext>
            </a:extLst>
          </p:cNvPr>
          <p:cNvSpPr/>
          <p:nvPr/>
        </p:nvSpPr>
        <p:spPr>
          <a:xfrm>
            <a:off x="8671541" y="353784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+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 </a:t>
            </a:r>
            <a:endParaRPr lang="fr-FR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F00017-84B1-6992-567E-4150C9C427C1}"/>
              </a:ext>
            </a:extLst>
          </p:cNvPr>
          <p:cNvSpPr/>
          <p:nvPr/>
        </p:nvSpPr>
        <p:spPr>
          <a:xfrm>
            <a:off x="7506657" y="353482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+</a:t>
            </a:r>
            <a:r>
              <a:rPr lang="fr-FR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 </a:t>
            </a:r>
            <a:endParaRPr lang="fr-FR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5BCF82-A0D4-5416-0924-9093FFF6B265}"/>
              </a:ext>
            </a:extLst>
          </p:cNvPr>
          <p:cNvSpPr/>
          <p:nvPr/>
        </p:nvSpPr>
        <p:spPr>
          <a:xfrm>
            <a:off x="6808116" y="3668289"/>
            <a:ext cx="405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 </a:t>
            </a:r>
            <a:r>
              <a:rPr lang="fr-FR" sz="1200" b="1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+</a:t>
            </a:r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Trade Gothic LT Std Light" pitchFamily="2" charset="0"/>
                <a:cs typeface="Arial"/>
              </a:rPr>
              <a:t> 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F712617-E7C6-562C-568D-39C8A0A46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7" y="3598311"/>
            <a:ext cx="436144" cy="62998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1688ACF-C7E0-977E-E39A-5D2D9CDB9C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137" y="3618956"/>
            <a:ext cx="681724" cy="629986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85F42F8-F0D5-9872-D527-E0899DB1B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99" y="3618956"/>
            <a:ext cx="660025" cy="681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A6E956-7F1A-767B-4729-9DCD123DDB5A}"/>
              </a:ext>
            </a:extLst>
          </p:cNvPr>
          <p:cNvSpPr/>
          <p:nvPr/>
        </p:nvSpPr>
        <p:spPr>
          <a:xfrm>
            <a:off x="2392021" y="4186928"/>
            <a:ext cx="11071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Bold" pitchFamily="2" charset="0"/>
                <a:cs typeface="Arial"/>
              </a:rPr>
              <a:t>2021 2023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9D4725-8CC5-AEBD-C7A2-78C5990F7C84}"/>
              </a:ext>
            </a:extLst>
          </p:cNvPr>
          <p:cNvSpPr/>
          <p:nvPr/>
        </p:nvSpPr>
        <p:spPr>
          <a:xfrm>
            <a:off x="5243506" y="4188390"/>
            <a:ext cx="11071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Bold" pitchFamily="2" charset="0"/>
                <a:cs typeface="Arial"/>
              </a:rPr>
              <a:t>2022-2023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E8CDA2-3F2D-07A8-E71F-10BD80E51B77}"/>
              </a:ext>
            </a:extLst>
          </p:cNvPr>
          <p:cNvSpPr/>
          <p:nvPr/>
        </p:nvSpPr>
        <p:spPr>
          <a:xfrm>
            <a:off x="9090245" y="4180491"/>
            <a:ext cx="11071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1100" b="1" dirty="0">
                <a:solidFill>
                  <a:schemeClr val="tx2">
                    <a:lumMod val="75000"/>
                  </a:schemeClr>
                </a:solidFill>
                <a:latin typeface="Trade Gothic LT Std Bold" pitchFamily="2" charset="0"/>
                <a:cs typeface="Arial"/>
              </a:rPr>
              <a:t>2023-2024</a:t>
            </a:r>
          </a:p>
        </p:txBody>
      </p:sp>
    </p:spTree>
    <p:extLst>
      <p:ext uri="{BB962C8B-B14F-4D97-AF65-F5344CB8AC3E}">
        <p14:creationId xmlns:p14="http://schemas.microsoft.com/office/powerpoint/2010/main" val="4182449455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918254-audition-190107-juc">
  <a:themeElements>
    <a:clrScheme name="urbaplan">
      <a:dk1>
        <a:srgbClr val="4B4B4B"/>
      </a:dk1>
      <a:lt1>
        <a:srgbClr val="FFFFFF"/>
      </a:lt1>
      <a:dk2>
        <a:srgbClr val="4B4B4B"/>
      </a:dk2>
      <a:lt2>
        <a:srgbClr val="FFFFFF"/>
      </a:lt2>
      <a:accent1>
        <a:srgbClr val="F3C739"/>
      </a:accent1>
      <a:accent2>
        <a:srgbClr val="DC8E02"/>
      </a:accent2>
      <a:accent3>
        <a:srgbClr val="D66406"/>
      </a:accent3>
      <a:accent4>
        <a:srgbClr val="779A06"/>
      </a:accent4>
      <a:accent5>
        <a:srgbClr val="BCC333"/>
      </a:accent5>
      <a:accent6>
        <a:srgbClr val="D4DA5C"/>
      </a:accent6>
      <a:hlink>
        <a:srgbClr val="C00000"/>
      </a:hlink>
      <a:folHlink>
        <a:srgbClr val="C0000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effectLst/>
      </a:spPr>
      <a:bodyPr wrap="square" bIns="0" rtlCol="0" anchor="t">
        <a:spAutoFit/>
      </a:bodyPr>
      <a:lstStyle>
        <a:defPPr>
          <a:defRPr sz="57600" dirty="0" smtClean="0">
            <a:solidFill>
              <a:schemeClr val="bg1">
                <a:lumMod val="95000"/>
              </a:schemeClr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odele-PPT-A4-180511" id="{02C47DE1-1772-4D43-907B-A7691293BAA0}" vid="{D60719DA-2F23-C74C-BB99-34F2083721B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918254-audition-190107-juc.potx</Template>
  <TotalTime>21430</TotalTime>
  <Words>675</Words>
  <Application>Microsoft Office PowerPoint</Application>
  <PresentationFormat>Personnalisé</PresentationFormat>
  <Paragraphs>117</Paragraphs>
  <Slides>19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Arial</vt:lpstr>
      <vt:lpstr>Calibri</vt:lpstr>
      <vt:lpstr>Lucida Grande</vt:lpstr>
      <vt:lpstr>Trade Gothic LT Std</vt:lpstr>
      <vt:lpstr>Trade Gothic LT Std Bold</vt:lpstr>
      <vt:lpstr>Trade Gothic LT Std Bold 2</vt:lpstr>
      <vt:lpstr>Trade Gothic LT Std Cn</vt:lpstr>
      <vt:lpstr>Trade Gothic LT Std Light</vt:lpstr>
      <vt:lpstr>Wingdings</vt:lpstr>
      <vt:lpstr>918254-audition-190107-juc</vt:lpstr>
      <vt:lpstr>Révision du plan d’aménagement local</vt:lpstr>
      <vt:lpstr>Déroulement de la séance</vt:lpstr>
      <vt:lpstr>Objectif du PDR</vt:lpstr>
      <vt:lpstr>PAL et projet de territoire</vt:lpstr>
      <vt:lpstr>1. Qu’est-ce qu’un PAL ?</vt:lpstr>
      <vt:lpstr>2. De quoi est composé le PAL actuel ?</vt:lpstr>
      <vt:lpstr>3. Pourquoi une révision ? </vt:lpstr>
      <vt:lpstr>4. Composition du futur PAL</vt:lpstr>
      <vt:lpstr>5. Démarche du PAL</vt:lpstr>
      <vt:lpstr>6. Calendrier du PAL du Landeron</vt:lpstr>
      <vt:lpstr>7. Projet de territoire</vt:lpstr>
      <vt:lpstr>7. Projet de territoire – Nature et paysage</vt:lpstr>
      <vt:lpstr>7. Projet de territoire – Transport individuel et public</vt:lpstr>
      <vt:lpstr>7. Projet de territoire – Mobilité douce</vt:lpstr>
      <vt:lpstr>7. Projet de territoire – Vie sociale et économique</vt:lpstr>
      <vt:lpstr>7. Projet de territoire – Urbanisation</vt:lpstr>
      <vt:lpstr>7. Projet de territoire – secteur Centre</vt:lpstr>
      <vt:lpstr>7. Projet de territoire – secteur Est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JDM</dc:creator>
  <cp:lastModifiedBy>Grosjean Julien</cp:lastModifiedBy>
  <cp:revision>1775</cp:revision>
  <cp:lastPrinted>2023-03-28T10:36:46Z</cp:lastPrinted>
  <dcterms:created xsi:type="dcterms:W3CDTF">2013-06-27T09:59:10Z</dcterms:created>
  <dcterms:modified xsi:type="dcterms:W3CDTF">2023-04-05T14:36:09Z</dcterms:modified>
</cp:coreProperties>
</file>